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sldIdLst>
    <p:sldId id="256" r:id="rId2"/>
    <p:sldId id="303" r:id="rId3"/>
    <p:sldId id="316" r:id="rId4"/>
    <p:sldId id="309" r:id="rId5"/>
    <p:sldId id="308" r:id="rId6"/>
    <p:sldId id="304" r:id="rId7"/>
    <p:sldId id="265" r:id="rId8"/>
    <p:sldId id="257" r:id="rId9"/>
    <p:sldId id="305" r:id="rId10"/>
    <p:sldId id="259" r:id="rId11"/>
    <p:sldId id="310" r:id="rId12"/>
    <p:sldId id="258" r:id="rId13"/>
    <p:sldId id="311" r:id="rId14"/>
    <p:sldId id="306" r:id="rId15"/>
    <p:sldId id="314" r:id="rId16"/>
    <p:sldId id="312" r:id="rId17"/>
    <p:sldId id="270" r:id="rId18"/>
    <p:sldId id="307" r:id="rId19"/>
    <p:sldId id="274" r:id="rId20"/>
    <p:sldId id="273" r:id="rId21"/>
    <p:sldId id="263" r:id="rId22"/>
    <p:sldId id="315" r:id="rId23"/>
    <p:sldId id="276" r:id="rId24"/>
    <p:sldId id="31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4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DC094-9877-2347-AD5A-6603E3CF3321}" type="datetimeFigureOut">
              <a:rPr lang="da-DK" smtClean="0"/>
              <a:t>07/02/2019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D30FF-C26F-2549-A467-C18260B249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786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91E70-FF77-B944-BEB3-39ACEA1B3837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99EF-1863-2244-B24D-94486745A437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D9E6-194F-514E-838A-EFF6573729F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24BA-EAD4-2C48-AB54-B169388AE1E5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BE1C-69D1-C54C-99AB-C2DDD770328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DF38E-479D-4644-A814-C46DABA160F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5AF1-BB09-1840-9254-A7703860130F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3766-A812-B64D-879F-034540519DA5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FC62-F6F2-6140-B563-9AC382F969B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0DB-D82C-0D48-8999-05CB67192D08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59BD-2275-744B-9B8C-9F7B4C692C60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BAAD-187B-F640-BAC6-BA2DB71DF62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B111-1524-6849-B8EC-6A0B3C289A4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700-7D92-D64F-B6E5-4F4C9B2AD453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C67A-7F33-E640-BA2D-57090DC2CC49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A40B-CB3F-D54B-8E51-68FC7B3DF91F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CDD0-CCE3-E648-87CF-76229E6FBF1E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7CE07D0-ED6F-1E47-B6D7-91EDCF09EDDE}"/>
              </a:ext>
            </a:extLst>
          </p:cNvPr>
          <p:cNvSpPr txBox="1"/>
          <p:nvPr/>
        </p:nvSpPr>
        <p:spPr>
          <a:xfrm>
            <a:off x="551329" y="1846817"/>
            <a:ext cx="945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PRIMÆRE ERHVERVS</a:t>
            </a:r>
            <a:b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</a:br>
            <a: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FOKUS OMRÅDER</a:t>
            </a:r>
            <a:b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</a:br>
            <a: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 KOMMUNE KUJALLEQ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3241478-DD8A-D548-8DD8-695813D46B14}"/>
              </a:ext>
            </a:extLst>
          </p:cNvPr>
          <p:cNvSpPr txBox="1"/>
          <p:nvPr/>
        </p:nvSpPr>
        <p:spPr>
          <a:xfrm>
            <a:off x="2205592" y="4289611"/>
            <a:ext cx="61447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EN INTRODUKTION TIL DET NYDANNET ERHVERVSRÅD 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OG SINE MUST WIN BATTLES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FOR AT GENOPLIVE ERHVERVSLIVET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 KOMMUNE KUJALLEQ</a:t>
            </a:r>
          </a:p>
          <a:p>
            <a:pPr algn="ctr"/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9AF2615-2C67-1243-8B33-4EA549A3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459" y="2160589"/>
            <a:ext cx="8596668" cy="4590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Overordnede grupper af tilforordnede søjler som kommer med input til erhvervsrådet.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Infrastruktur/bolig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Uddannelse 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Turisme, kultur/fritid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Fiskeri/fangst, landbrug/fødevarer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Minedrift, produktion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Grupper skal være på plads senest marts 2019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52E920-DA43-204A-8A15-DF6AD12E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8DAB9D9-6BC1-2646-BC62-07D6A770357C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TILFORORDNEDE UNDERGRUPPER TIL ERVHERVSRÅDET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6D1AE37-42AB-FE4F-8B00-751EFF9C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9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459" y="1737256"/>
            <a:ext cx="8596668" cy="4590208"/>
          </a:xfrm>
        </p:spPr>
        <p:txBody>
          <a:bodyPr>
            <a:noAutofit/>
          </a:bodyPr>
          <a:lstStyle/>
          <a:p>
            <a:r>
              <a:rPr lang="da-DK" b="1" dirty="0">
                <a:latin typeface="Franklin Gothic Book" panose="020B0503020102020204" pitchFamily="34" charset="0"/>
              </a:rPr>
              <a:t>Visions arbejde</a:t>
            </a:r>
          </a:p>
          <a:p>
            <a:pPr marL="0" indent="0">
              <a:buNone/>
            </a:pPr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b="1" dirty="0">
                <a:latin typeface="Franklin Gothic Book" panose="020B0503020102020204" pitchFamily="34" charset="0"/>
              </a:rPr>
              <a:t>Etablering &amp; ansættelse i forbindelse med undergrupper / søjler</a:t>
            </a:r>
          </a:p>
          <a:p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b="1" dirty="0">
                <a:latin typeface="Franklin Gothic Book" panose="020B0503020102020204" pitchFamily="34" charset="0"/>
              </a:rPr>
              <a:t>Der planlægges brainstorm stormøder i sportshallerne, med  tilknyttet koordinator/styrergruppe, hurtigst muligt i foråret efter etablering af tilforordnede grupper.</a:t>
            </a:r>
          </a:p>
          <a:p>
            <a:pPr marL="0" indent="0">
              <a:buNone/>
            </a:pPr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b="1" dirty="0">
                <a:latin typeface="Franklin Gothic Book" panose="020B0503020102020204" pitchFamily="34" charset="0"/>
              </a:rPr>
              <a:t>Konklusioner og oplæg fra mødet skaber grundlag for det videre arbejde i erhvervsråd/erhvervsudviklingsselskab og dets ansatte.</a:t>
            </a:r>
          </a:p>
          <a:p>
            <a:pPr marL="0" indent="0">
              <a:buNone/>
            </a:pPr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b="1" dirty="0">
                <a:latin typeface="Franklin Gothic Book" panose="020B0503020102020204" pitchFamily="34" charset="0"/>
              </a:rPr>
              <a:t>Udarbejdelse af 1 års-, 3 års- og 5 års erhvervsudviklingsplaner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52E920-DA43-204A-8A15-DF6AD12E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8DAB9D9-6BC1-2646-BC62-07D6A770357C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ERVHERVSRÅDET INDSATS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481B7B2-32B1-7A4A-B2CD-CDF7F28ADD5A}"/>
              </a:ext>
            </a:extLst>
          </p:cNvPr>
          <p:cNvSpPr txBox="1"/>
          <p:nvPr/>
        </p:nvSpPr>
        <p:spPr>
          <a:xfrm>
            <a:off x="4719917" y="985764"/>
            <a:ext cx="40448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1. &amp; 2. KVARTAL 2019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E4E2DD3-5598-0543-9A60-1EBF85A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3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BC42D56-DE24-5449-8805-5E52DDFE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B77CDCF-B7CF-4447-AE30-325C276FC44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VISION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ECE41612-4F85-FB4E-B36B-146BC2776674}"/>
              </a:ext>
            </a:extLst>
          </p:cNvPr>
          <p:cNvSpPr txBox="1">
            <a:spLocks/>
          </p:cNvSpPr>
          <p:nvPr/>
        </p:nvSpPr>
        <p:spPr>
          <a:xfrm>
            <a:off x="1114719" y="1247420"/>
            <a:ext cx="8596668" cy="86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HVAD VIL VI HAVE I ‘EN PERFEKT VERDEN’ I KOMMUNE KUJALLEQ?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A15B95-44ED-7746-B078-D8E391842542}"/>
              </a:ext>
            </a:extLst>
          </p:cNvPr>
          <p:cNvSpPr txBox="1"/>
          <p:nvPr/>
        </p:nvSpPr>
        <p:spPr>
          <a:xfrm>
            <a:off x="6408880" y="1822881"/>
            <a:ext cx="3302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GRØNLANDS SPISEKAMMER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9B6A667-5B74-5641-8726-072DFFF90264}"/>
              </a:ext>
            </a:extLst>
          </p:cNvPr>
          <p:cNvSpPr txBox="1"/>
          <p:nvPr/>
        </p:nvSpPr>
        <p:spPr>
          <a:xfrm>
            <a:off x="1114719" y="2199926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OFFENTLIGE BEGIVENHEDER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OM WEEKENDEN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45AEFFB-4B93-F849-B944-1C452DC4DB18}"/>
              </a:ext>
            </a:extLst>
          </p:cNvPr>
          <p:cNvSpPr txBox="1"/>
          <p:nvPr/>
        </p:nvSpPr>
        <p:spPr>
          <a:xfrm>
            <a:off x="2550797" y="3103499"/>
            <a:ext cx="430399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ET ATTRAKTIVT STED AT BO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69DCC9F-E2AA-934A-9AE1-2874A11FD09D}"/>
              </a:ext>
            </a:extLst>
          </p:cNvPr>
          <p:cNvSpPr txBox="1"/>
          <p:nvPr/>
        </p:nvSpPr>
        <p:spPr>
          <a:xfrm>
            <a:off x="672670" y="4242040"/>
            <a:ext cx="2344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AKTIVT SPORTS- OG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FORENINGSLIV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7864CFB-5A1E-4542-98F7-4D7AD07016BA}"/>
              </a:ext>
            </a:extLst>
          </p:cNvPr>
          <p:cNvSpPr txBox="1"/>
          <p:nvPr/>
        </p:nvSpPr>
        <p:spPr>
          <a:xfrm>
            <a:off x="7004433" y="3351251"/>
            <a:ext cx="1635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TOP-OF-MIND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REJSEMÅL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2941553-C764-BD49-AC63-7C80F255EB1E}"/>
              </a:ext>
            </a:extLst>
          </p:cNvPr>
          <p:cNvSpPr txBox="1"/>
          <p:nvPr/>
        </p:nvSpPr>
        <p:spPr>
          <a:xfrm>
            <a:off x="527034" y="5577398"/>
            <a:ext cx="188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TURISTER HELE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ÅRET RUNDT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CB34C32-3448-2E4E-A4DD-B2583C10BCF9}"/>
              </a:ext>
            </a:extLst>
          </p:cNvPr>
          <p:cNvSpPr txBox="1"/>
          <p:nvPr/>
        </p:nvSpPr>
        <p:spPr>
          <a:xfrm>
            <a:off x="3562426" y="5911464"/>
            <a:ext cx="333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PÅLIDELIG TRAFIKSTRUKTUR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3D08F1B0-DF9C-CE45-8D24-C10654E8B927}"/>
              </a:ext>
            </a:extLst>
          </p:cNvPr>
          <p:cNvSpPr txBox="1"/>
          <p:nvPr/>
        </p:nvSpPr>
        <p:spPr>
          <a:xfrm>
            <a:off x="115887" y="3446173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SUNDE BOLIGER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52BE573B-F693-6043-9CEA-9AC2C5B0AEF8}"/>
              </a:ext>
            </a:extLst>
          </p:cNvPr>
          <p:cNvSpPr txBox="1"/>
          <p:nvPr/>
        </p:nvSpPr>
        <p:spPr>
          <a:xfrm>
            <a:off x="4683282" y="4777778"/>
            <a:ext cx="3744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SAMARBEJDE MELLEM BYER,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BYGDER &amp; FÅREHOLDERSTEDER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1C299F1-F33C-1D44-9364-72AF5E39ECA1}"/>
              </a:ext>
            </a:extLst>
          </p:cNvPr>
          <p:cNvSpPr txBox="1"/>
          <p:nvPr/>
        </p:nvSpPr>
        <p:spPr>
          <a:xfrm>
            <a:off x="4529195" y="2558674"/>
            <a:ext cx="2346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UDDANNELSE ‘HUB’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8E9A0FF6-9603-DA49-96F0-E2780F1A1DB2}"/>
              </a:ext>
            </a:extLst>
          </p:cNvPr>
          <p:cNvSpPr txBox="1"/>
          <p:nvPr/>
        </p:nvSpPr>
        <p:spPr>
          <a:xfrm>
            <a:off x="3356605" y="3839619"/>
            <a:ext cx="2847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HELÅRS INTERNATIONAL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FLYFORBINDELSE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D0968D4-3330-974C-993F-F2D263410527}"/>
              </a:ext>
            </a:extLst>
          </p:cNvPr>
          <p:cNvSpPr txBox="1"/>
          <p:nvPr/>
        </p:nvSpPr>
        <p:spPr>
          <a:xfrm>
            <a:off x="8344022" y="4130994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FAMILIE-VENLIGE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ARRANGEMENTER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688303B9-8F03-AF4D-AF56-FC3FB6D7F586}"/>
              </a:ext>
            </a:extLst>
          </p:cNvPr>
          <p:cNvSpPr txBox="1"/>
          <p:nvPr/>
        </p:nvSpPr>
        <p:spPr>
          <a:xfrm>
            <a:off x="3171734" y="169680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ET FÆLLES BRAND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8BBEBC6C-6D2D-624A-87D4-DBCC9357B3A0}"/>
              </a:ext>
            </a:extLst>
          </p:cNvPr>
          <p:cNvSpPr txBox="1"/>
          <p:nvPr/>
        </p:nvSpPr>
        <p:spPr>
          <a:xfrm>
            <a:off x="7449528" y="2495996"/>
            <a:ext cx="289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KONKURRENCEDYGTIGE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PRISER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00CF90C-8711-E040-A6E3-B6045F93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4968"/>
              </p:ext>
            </p:extLst>
          </p:nvPr>
        </p:nvGraphicFramePr>
        <p:xfrm>
          <a:off x="677863" y="2160588"/>
          <a:ext cx="8596314" cy="4480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719">
                  <a:extLst>
                    <a:ext uri="{9D8B030D-6E8A-4147-A177-3AD203B41FA5}">
                      <a16:colId xmlns:a16="http://schemas.microsoft.com/office/drawing/2014/main" val="2157623626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256636470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825938021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185225872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3207617573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2912975500"/>
                    </a:ext>
                  </a:extLst>
                </a:gridCol>
              </a:tblGrid>
              <a:tr h="7253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Søjle</a:t>
                      </a:r>
                      <a:r>
                        <a:rPr lang="da-DK" baseline="0" dirty="0"/>
                        <a:t> 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Søjle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Søjle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Søjle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Søjle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800175"/>
                  </a:ext>
                </a:extLst>
              </a:tr>
              <a:tr h="742725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/>
                        <a:t>Bolig og infrastruktur,</a:t>
                      </a:r>
                      <a:r>
                        <a:rPr lang="da-DK" sz="1000" baseline="0" dirty="0"/>
                        <a:t> privat og offentlig</a:t>
                      </a:r>
                      <a:endParaRPr lang="da-DK" sz="1000" dirty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/>
                        <a:t>Skole</a:t>
                      </a:r>
                      <a:r>
                        <a:rPr lang="da-DK" sz="1000" baseline="0" dirty="0"/>
                        <a:t> og undervisning.</a:t>
                      </a:r>
                    </a:p>
                    <a:p>
                      <a:r>
                        <a:rPr lang="da-DK" sz="1000" baseline="0" dirty="0"/>
                        <a:t>Campus, folkeskole, børnehaver</a:t>
                      </a:r>
                      <a:endParaRPr lang="da-DK" sz="1000" dirty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/>
                        <a:t>Turisme,</a:t>
                      </a:r>
                      <a:r>
                        <a:rPr lang="da-DK" sz="1000" baseline="0" dirty="0"/>
                        <a:t> UNESCO, Kultur og fritid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/>
                        <a:t>Fiskeri,</a:t>
                      </a:r>
                      <a:r>
                        <a:rPr lang="da-DK" sz="1000" baseline="0" dirty="0"/>
                        <a:t> Fangst, Landbrug, fødevareproduktion</a:t>
                      </a:r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/>
                        <a:t>Minedrift,</a:t>
                      </a:r>
                      <a:r>
                        <a:rPr lang="da-DK" sz="1000" baseline="0" dirty="0"/>
                        <a:t> produktion og service til industri.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377057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/>
                        <a:t>År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909228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/>
                        <a:t>År 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29069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/>
                        <a:t>År 3-5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99490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/>
                        <a:t>År 5-10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097425"/>
                  </a:ext>
                </a:extLst>
              </a:tr>
            </a:tbl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3BC42D56-DE24-5449-8805-5E52DDFE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B77CDCF-B7CF-4447-AE30-325C276FC44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STRATEGI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6ED8E8ED-9867-3548-A99F-70F7B57F6138}"/>
              </a:ext>
            </a:extLst>
          </p:cNvPr>
          <p:cNvSpPr txBox="1">
            <a:spLocks/>
          </p:cNvSpPr>
          <p:nvPr/>
        </p:nvSpPr>
        <p:spPr>
          <a:xfrm>
            <a:off x="1114719" y="1247420"/>
            <a:ext cx="8596668" cy="86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HVORDAN GØR VI DRØM TIL VIRKELIGHED, I FORHOLD TIL SØJLERNE?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A185F3FB-5890-6D4A-9B71-25FE937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4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>
            <a:extLst>
              <a:ext uri="{FF2B5EF4-FFF2-40B4-BE49-F238E27FC236}">
                <a16:creationId xmlns:a16="http://schemas.microsoft.com/office/drawing/2014/main" id="{2E37E46B-58BE-D840-8878-72F86D2928CC}"/>
              </a:ext>
            </a:extLst>
          </p:cNvPr>
          <p:cNvSpPr txBox="1"/>
          <p:nvPr/>
        </p:nvSpPr>
        <p:spPr>
          <a:xfrm>
            <a:off x="791317" y="1300767"/>
            <a:ext cx="8797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Erhvervsrådet fokuserer lige nu på 6 væsentlige emner, der hænger sammen med søjlerne</a:t>
            </a:r>
          </a:p>
          <a:p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Der ønskes at Naalakkersuisut enten forklarer eller tager en</a:t>
            </a:r>
          </a:p>
          <a:p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Endelig beslutning i forbindelse med disse emner, for at vi kunne komme i gang hurtigst muligt – nu.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B111009-9379-234C-860A-CBF580E7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663" y="6381869"/>
            <a:ext cx="1596292" cy="404614"/>
          </a:xfrm>
        </p:spPr>
        <p:txBody>
          <a:bodyPr/>
          <a:lstStyle/>
          <a:p>
            <a:pPr algn="l"/>
            <a:fld id="{4FAB73BC-B049-4115-A692-8D63A059BFB8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A64D949-487B-B245-8A10-A9EA692F22B8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VI STARTER HER OG NU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E2305E4B-E529-8C4E-A4BB-131B07AA7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4" y="3599972"/>
            <a:ext cx="8596668" cy="3105623"/>
          </a:xfrm>
        </p:spPr>
        <p:txBody>
          <a:bodyPr>
            <a:noAutofit/>
          </a:bodyPr>
          <a:lstStyle/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Qaqortoq lufthavn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Supplerende infrastruktur til Qaqortoq lufthavn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Narsarsuaq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Minedrift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Fiskekvoter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Boliger &amp; øvrige infrastruktur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0FFA2DC-B6E6-5043-94E6-1C0121571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1B0595-4DFC-044D-83B7-7E4269E8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49E5189-1836-D94E-9E41-AD859B0CDFF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QAQORTOQ LUFTHAVN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CFF62AB-ADBA-8440-AE5E-0D558848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" b="2466"/>
          <a:stretch/>
        </p:blipFill>
        <p:spPr>
          <a:xfrm>
            <a:off x="1528324" y="2300294"/>
            <a:ext cx="3348317" cy="428653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91C4401-68E6-C14D-B911-1BD442F11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00" y="2300294"/>
            <a:ext cx="3157991" cy="441737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155B6C8-639E-6B4E-B487-0F2AC0884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242131"/>
            <a:ext cx="8596668" cy="3224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OFFICIEL UDTALELSE FRA BORGMESTER, KIISTA P. ISAKSEN, OM AT FORTSÆTTE MED LUFTHAVNBYGGERI UAFHÆNGIG AF ANDRE LUFTHAVNE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32D3BA6-7907-764F-9482-05C8A9B2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9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1B0595-4DFC-044D-83B7-7E4269E8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49E5189-1836-D94E-9E41-AD859B0CDFF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QAQORTOQ LUFTHAVN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E65C23E-0E71-714D-A0B0-30E716EF1426}"/>
              </a:ext>
            </a:extLst>
          </p:cNvPr>
          <p:cNvSpPr txBox="1"/>
          <p:nvPr/>
        </p:nvSpPr>
        <p:spPr>
          <a:xfrm>
            <a:off x="4719917" y="985764"/>
            <a:ext cx="4839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&amp; SUPPLERENDE INFRASTRUKTUR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DA24B1D9-82C8-784B-BB59-5C842EFCF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2360306"/>
            <a:ext cx="8596668" cy="4244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Byggeri af Qaqortoq lufthavn bør ikke afvente anlæggelse af de to øvrige lufthavne. Derfor kan anlæggelsen af lufthavn i Qaqortoq i princippet startes her og nu.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Vejen til lufthavn skal færdiggøres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Opstart af lufthavn byggeri 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Infrastruktur skal forlænges med en vej til Nuupiluk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En kaj i Nuupiluk skal bygges</a:t>
            </a:r>
          </a:p>
          <a:p>
            <a:pPr marL="457200" lvl="1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BCDAAA4-171D-AF4B-A3C2-C7F0CD4A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5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A660497-FE8B-774C-8706-FA8447C1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A2D9A87-7A2E-3049-8B92-A04AE68311C2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NARSARSUAQ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087F1C-3BDA-4341-B6D8-64AF46DA9DE5}"/>
              </a:ext>
            </a:extLst>
          </p:cNvPr>
          <p:cNvSpPr txBox="1"/>
          <p:nvPr/>
        </p:nvSpPr>
        <p:spPr>
          <a:xfrm>
            <a:off x="4719917" y="985764"/>
            <a:ext cx="4839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ARBEJDSGRUPPEN &amp; ERHVERVSRÅDET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AC009336-323F-5548-A552-7218EC3C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29" y="2227824"/>
            <a:ext cx="8596668" cy="4630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Rolle fordeling &amp; samarbejdsmuligheder mellem Narsarsuaq arbejdsgruppe og Erhvervsrådet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b="1" dirty="0"/>
              <a:t>	Under gennemgangen af kommissoriet om Narsarsuaq har arbejdsgruppen 	besluttet under opgaven:</a:t>
            </a:r>
          </a:p>
          <a:p>
            <a:pPr marL="0" indent="0">
              <a:buNone/>
            </a:pPr>
            <a:r>
              <a:rPr lang="da-DK" b="1" dirty="0"/>
              <a:t>	</a:t>
            </a:r>
            <a:r>
              <a:rPr lang="da-DK" b="1" i="1" dirty="0"/>
              <a:t>”Kommune Kujalleq vil i samarbejde med relevante interessenter initiere 	en proces med erhvervslivet i Narsarsuaq for at afdække erhvervslivets 	mulighed i et nyt lufthavsscenarie”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Affald</a:t>
            </a: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	Der er ren affald i Narsarsuaq der skal ryddes op – et stort og dyrt projekt 	der skal laves inden videre udvikling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F1DA40D-EE28-D149-8C02-2494552C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238581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33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A660497-FE8B-774C-8706-FA8447C1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A2D9A87-7A2E-3049-8B92-A04AE68311C2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NARSARSUAQ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087F1C-3BDA-4341-B6D8-64AF46DA9DE5}"/>
              </a:ext>
            </a:extLst>
          </p:cNvPr>
          <p:cNvSpPr txBox="1"/>
          <p:nvPr/>
        </p:nvSpPr>
        <p:spPr>
          <a:xfrm>
            <a:off x="4719917" y="985764"/>
            <a:ext cx="4839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UDVIKLINGSMULIGHEDER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435E50D-1F22-DA44-B5CB-43AA37B6E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29" y="1589608"/>
            <a:ext cx="8596668" cy="5066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Der er stort behov for at ændre grundlaget i Narsarsuaq i forberedelse af at lufthavn skal flytte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Turisme muligheder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Støt de eksisterende private virksomheder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Hotellet skal bevares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Omfordele lufthavn bygning til brug som konferencecenter eller museum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Frem indlandsisen som regional seværdighed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Landbrug &amp; fødevarer muligheder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Flyt Upernaviarsuk &amp; udvikle et drivhusnetværk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Tang produktion 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Produktion &amp; eksport muligheder 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Kildevand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El / vandkraft </a:t>
            </a:r>
          </a:p>
          <a:p>
            <a:pPr lvl="2"/>
            <a:r>
              <a:rPr lang="da-DK" sz="1700" b="1" dirty="0">
                <a:latin typeface="Franklin Gothic Book" panose="020B0503020102020204" pitchFamily="34" charset="0"/>
              </a:rPr>
              <a:t>Sten og grus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F62ADC-4A08-714F-963A-E51A1D5E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39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A283927-EDD0-8B46-ABCB-BF752CAC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0FB610E-F8AA-D84C-B21E-6EE489F020B8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MINEDRIFT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964DCA6-30BE-A44C-B022-C2AAFFDF6B8E}"/>
              </a:ext>
            </a:extLst>
          </p:cNvPr>
          <p:cNvSpPr txBox="1"/>
          <p:nvPr/>
        </p:nvSpPr>
        <p:spPr>
          <a:xfrm>
            <a:off x="4719917" y="985764"/>
            <a:ext cx="4839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SELSKABER I REGIONEN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F8DE1F5-D253-3148-94EC-2C67B204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611399"/>
            <a:ext cx="8596668" cy="5070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Det er målet at partnerskabsaftalerne indgås mellem erhvervsrådet og råstofselskaberne 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2 realistiske mineprojekter er i fare for at skride på grund af manglende evne til at tage en beslutning. Vi kan ikke lad fortiden gentage sig selv.</a:t>
            </a:r>
          </a:p>
          <a:p>
            <a:pPr lvl="1"/>
            <a:r>
              <a:rPr lang="da-DK" sz="1700" b="1" dirty="0">
                <a:latin typeface="Franklin Gothic Book" panose="020B0503020102020204" pitchFamily="34" charset="0"/>
              </a:rPr>
              <a:t>Tanbreez – hensigtserklæringen klar til underskrift af Kommune Kujalleq, Erhvervsrådet &amp; Tanbreez </a:t>
            </a:r>
          </a:p>
          <a:p>
            <a:pPr lvl="1"/>
            <a:r>
              <a:rPr lang="da-DK" sz="1700" b="1" dirty="0">
                <a:latin typeface="Franklin Gothic Book" panose="020B0503020102020204" pitchFamily="34" charset="0"/>
              </a:rPr>
              <a:t>Kvanefjeld – hensigtserklæringen forventes underskrevet under PDAC i marts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Grønland har med disse to projekter endnu en chance for at komme på verdenskortet som mineland – MEN en håndfuld andre konkurrerende projekter i andre land står klar og kan vippe Grønland af pinden. Er vi med?</a:t>
            </a: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Den </a:t>
            </a:r>
            <a:r>
              <a:rPr lang="da-DK" sz="1700" b="1" u="sng" dirty="0">
                <a:latin typeface="Franklin Gothic Book" panose="020B0503020102020204" pitchFamily="34" charset="0"/>
              </a:rPr>
              <a:t>allersidste</a:t>
            </a:r>
            <a:r>
              <a:rPr lang="da-DK" sz="1700" b="1" dirty="0">
                <a:latin typeface="Franklin Gothic Book" panose="020B0503020102020204" pitchFamily="34" charset="0"/>
              </a:rPr>
              <a:t> chance er nu!</a:t>
            </a:r>
          </a:p>
          <a:p>
            <a:pPr marL="0" indent="0">
              <a:buNone/>
            </a:pPr>
            <a:endParaRPr lang="da-DK" sz="17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1700" b="1" dirty="0">
                <a:latin typeface="Franklin Gothic Book" panose="020B0503020102020204" pitchFamily="34" charset="0"/>
              </a:rPr>
              <a:t>Naalakkersuisut bør snarest i samarbejde med selskaberne sætte fart i beslutningsprocessen. Vi ser, at der sker en forskelsbehandling af selskaber. Andre mineselskaber kommer igennem uden lønsomhedsstudier og uden reserver, forhold der ikke er vigtige for Grønland.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23151EA-F7DA-2F4E-A7DB-EB218677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0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09916" y="1441762"/>
            <a:ext cx="8914375" cy="5011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Kommune Kujalleq har gennem de sidste 20 år oplevet en tilbagegang. </a:t>
            </a:r>
            <a:endParaRPr lang="da-DK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Dette skyldes flere forskellige faktorer, f.eks.: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Infrastruktur fungerer ikke, </a:t>
            </a:r>
            <a:r>
              <a:rPr lang="da-DK" sz="2000" dirty="0">
                <a:latin typeface="Franklin Gothic Book" panose="020B0503020102020204" pitchFamily="34" charset="0"/>
              </a:rPr>
              <a:t>hverken lokalt eller regionalt, indenrigs og udenrigs forbindelser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Svigtende fiskeri </a:t>
            </a:r>
            <a:r>
              <a:rPr lang="da-DK" sz="2000" dirty="0">
                <a:latin typeface="Franklin Gothic Book" panose="020B0503020102020204" pitchFamily="34" charset="0"/>
              </a:rPr>
              <a:t>i lokalområdet og indhandling til lokale fabrikker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Manglende investeringer i kultur og fritidsaktiviteter </a:t>
            </a:r>
            <a:r>
              <a:rPr lang="da-DK" sz="2000" dirty="0">
                <a:latin typeface="Franklin Gothic Book" panose="020B0503020102020204" pitchFamily="34" charset="0"/>
              </a:rPr>
              <a:t>til børn og unge på grund af dårlig økonomi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Manglende opbakning fra landspolitikere til Sydgrønland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Manglende samarbejde og god dialog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E2F2BD-F1E2-C743-B848-69D3AC3A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BF3CE04-1ACE-BF43-8B09-D399B1632496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NUVÆRENDE SITUATION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2536F5-E32A-EB4D-98D8-080F32E3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431C7E7-439B-F941-AE7A-387F5193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3978C5-8775-B546-97E1-75657ACD8EC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MINEDRIFT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46AE26C-5F8B-D641-8CC8-CB9AF8B9A840}"/>
              </a:ext>
            </a:extLst>
          </p:cNvPr>
          <p:cNvSpPr txBox="1"/>
          <p:nvPr/>
        </p:nvSpPr>
        <p:spPr>
          <a:xfrm>
            <a:off x="4719917" y="985764"/>
            <a:ext cx="4839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SMÅSKALAPROJEKTER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9D503AB-3072-1C49-8F33-18295B11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646575"/>
            <a:ext cx="8596668" cy="4806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b="1" dirty="0">
                <a:latin typeface="Franklin Gothic Book" panose="020B0503020102020204" pitchFamily="34" charset="0"/>
              </a:rPr>
              <a:t>9 guldlicenser ved Qoorormiut &amp; Aanneq, der tilhører 4 personer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Franklin Gothic Book" panose="020B0503020102020204" pitchFamily="34" charset="0"/>
              </a:rPr>
              <a:t>Geoturisme – en form for produktudvikling i Kommune Kujalleq for Special Interest Adventurer og Globetrotter turismemarkedssegmenter</a:t>
            </a:r>
          </a:p>
          <a:p>
            <a:r>
              <a:rPr lang="da-DK" b="1" dirty="0">
                <a:latin typeface="Franklin Gothic Book" panose="020B0503020102020204" pitchFamily="34" charset="0"/>
              </a:rPr>
              <a:t>Guldvaske kursus – 2018 – Alluitsup Paa </a:t>
            </a:r>
          </a:p>
          <a:p>
            <a:r>
              <a:rPr lang="da-DK" b="1" dirty="0">
                <a:latin typeface="Franklin Gothic Book" panose="020B0503020102020204" pitchFamily="34" charset="0"/>
              </a:rPr>
              <a:t>Småskalaseminar – 5/12-2018 – Nuuk </a:t>
            </a:r>
          </a:p>
          <a:p>
            <a:pPr lvl="1"/>
            <a:r>
              <a:rPr lang="da-DK" b="1" dirty="0">
                <a:latin typeface="Franklin Gothic Book" panose="020B0503020102020204" pitchFamily="34" charset="0"/>
              </a:rPr>
              <a:t>22 deltagere, de fleste fra Nuuk; Kommune Kujalleq skal være synligt!</a:t>
            </a:r>
          </a:p>
          <a:p>
            <a:r>
              <a:rPr lang="da-DK" b="1" dirty="0">
                <a:latin typeface="Franklin Gothic Book" panose="020B0503020102020204" pitchFamily="34" charset="0"/>
              </a:rPr>
              <a:t>Småskala brainstorm – 1/4-2019 – Alluitsup Paa</a:t>
            </a:r>
          </a:p>
          <a:p>
            <a:pPr lvl="1"/>
            <a:r>
              <a:rPr lang="da-DK" b="1" dirty="0">
                <a:latin typeface="Franklin Gothic Book" panose="020B0503020102020204" pitchFamily="34" charset="0"/>
              </a:rPr>
              <a:t>For at drøfte en 5-år udviklingsplan</a:t>
            </a:r>
          </a:p>
          <a:p>
            <a:r>
              <a:rPr lang="da-DK" b="1" dirty="0">
                <a:latin typeface="Franklin Gothic Book" panose="020B0503020102020204" pitchFamily="34" charset="0"/>
              </a:rPr>
              <a:t>Forventet inddragelse af arctic adventure guides</a:t>
            </a:r>
          </a:p>
          <a:p>
            <a:endParaRPr lang="da-DK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Franklin Gothic Book" panose="020B0503020102020204" pitchFamily="34" charset="0"/>
              </a:rPr>
              <a:t>Naalakkersuisut bør fastsætte bedre vilkår for at udnytte guld, der er knap så tilgængelig som rubiner, der blot ”plukkes som bær” fra overfladen, samt at håndtere eksplosiver i fjeldene.</a:t>
            </a:r>
          </a:p>
          <a:p>
            <a:pPr marL="0" indent="0">
              <a:buNone/>
            </a:pPr>
            <a:endParaRPr lang="da-DK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62EAB90-EEF5-A54C-BB24-C88C26E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3246" y="5748778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08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D878EC0-0FAD-844F-BD4C-1DCA5EC8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E1856F4-4264-AD4E-B7E8-130BB5F9B649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FISKERI &amp; FANGST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19C0E26-E200-CC46-BEBF-D156D5143BC3}"/>
              </a:ext>
            </a:extLst>
          </p:cNvPr>
          <p:cNvSpPr txBox="1"/>
          <p:nvPr/>
        </p:nvSpPr>
        <p:spPr>
          <a:xfrm>
            <a:off x="4719917" y="985764"/>
            <a:ext cx="4839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KVOTER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D0E0C35-B87C-9444-B754-A2472406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681746"/>
            <a:ext cx="8596668" cy="51762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Mindre kvoter samt faste kvoter resulterer i højere konkurrence for fiskerne 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Der er et ønske om at sydgrønlandske fiskere får 1. prioritet til kvoterne </a:t>
            </a: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Genskab liv i Narsaq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Rejefiskeri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Erstatning fabrik for Naalakkersuisuts gamle fabrik, der blev nedlagt i ca. 2007.</a:t>
            </a: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Øget arbejdsmoral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Naalakkersuisut bør træffe beslutning om at løfte og fremme fiskeriet til gavn for Kommune Kujalleq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2225E7F-61F1-864A-9D83-27BEA95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38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INFRASTRUKTUR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BBB641C-4D94-FC43-825B-7E704A7EDC41}"/>
              </a:ext>
            </a:extLst>
          </p:cNvPr>
          <p:cNvSpPr txBox="1"/>
          <p:nvPr/>
        </p:nvSpPr>
        <p:spPr>
          <a:xfrm>
            <a:off x="4719917" y="985764"/>
            <a:ext cx="4839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NUVÆRENDE SITUATION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795532"/>
            <a:ext cx="8596668" cy="4244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3302 boliger i Kommune Kujalleq byer, inklusiv kollegieværelser &amp; alderdomshjemværelser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128 er tilskoddede / tomme bygninger (3,9%)</a:t>
            </a:r>
          </a:p>
          <a:p>
            <a:pPr lvl="3"/>
            <a:r>
              <a:rPr lang="da-DK" sz="2000" b="1" dirty="0">
                <a:latin typeface="Franklin Gothic Book" panose="020B0503020102020204" pitchFamily="34" charset="0"/>
              </a:rPr>
              <a:t>Langt det fleste er private (73%) men</a:t>
            </a:r>
          </a:p>
          <a:p>
            <a:pPr lvl="3"/>
            <a:r>
              <a:rPr lang="da-DK" sz="2000" b="1" dirty="0">
                <a:latin typeface="Franklin Gothic Book" panose="020B0503020102020204" pitchFamily="34" charset="0"/>
              </a:rPr>
              <a:t>13 er selvstyre-ejede flerfamilie huse (10%) og</a:t>
            </a:r>
          </a:p>
          <a:p>
            <a:pPr lvl="3"/>
            <a:r>
              <a:rPr lang="da-DK" sz="2000" b="1" dirty="0">
                <a:latin typeface="Franklin Gothic Book" panose="020B0503020102020204" pitchFamily="34" charset="0"/>
              </a:rPr>
              <a:t>22 er kommune-ejede enfamiliehuse (17%)</a:t>
            </a:r>
          </a:p>
          <a:p>
            <a:pPr marL="914400" lvl="2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731 på ventelisten, primært for flerfamiliehuse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Ansøgning skal forhøjes til byggeri af 150-200 nye tidsvarende boliger inden for 3-6 år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E9C0433-D71B-F44A-936D-F04748F8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9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INFRASTRUKTUR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BBB641C-4D94-FC43-825B-7E704A7EDC41}"/>
              </a:ext>
            </a:extLst>
          </p:cNvPr>
          <p:cNvSpPr txBox="1"/>
          <p:nvPr/>
        </p:nvSpPr>
        <p:spPr>
          <a:xfrm>
            <a:off x="4719917" y="985764"/>
            <a:ext cx="4839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BOLIG: PRIVAT &amp; OFFENTLIG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2279624"/>
            <a:ext cx="8596668" cy="4244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Der er behov for byggeri af nye tidsvarende boliger for at gøre Kommune Kujalleq attraktiv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Der skal ske renovering af selvstyre-ejede boliger i Kommune Kujalleq inden overdragelse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Naalakkersuisut bør derfor træffe beslutning om en plan for renovering af selvstyre-ejede lejeboliger og anlægsbyggeri, herunder boliger i Kommune Kujalleq  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AC42F1-C307-C643-8BAC-8F4CFBF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5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ERHVERVSRÅDET ØNSKE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67" y="3008853"/>
            <a:ext cx="8596668" cy="1557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Erhvervsrådet ønsker at have tilført en service aftale med Greenland Business for at kunne selv støtte erhvervsudviklingsprojekter i Kommune Kujalleq, der tilhører den rådgivning og forslag Erhvervsrådet har bidraget med. 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AC42F1-C307-C643-8BAC-8F4CFBF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2E138E6-A91C-6340-9459-493DAC92F800}"/>
              </a:ext>
            </a:extLst>
          </p:cNvPr>
          <p:cNvSpPr txBox="1"/>
          <p:nvPr/>
        </p:nvSpPr>
        <p:spPr>
          <a:xfrm>
            <a:off x="4719917" y="985764"/>
            <a:ext cx="4839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OM ØKONOMISK INDFLYDELSE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4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09916" y="1441762"/>
            <a:ext cx="8914375" cy="1032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Kommune Kujalleq har 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20% færre 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beboere i dag end for 20 år siden og fremskrivningen forventer at kommunen kommer til at miste en anden 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13% 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mellem 2018-2030.</a:t>
            </a:r>
          </a:p>
          <a:p>
            <a:pPr marL="0" indent="0">
              <a:buNone/>
            </a:pPr>
            <a:endParaRPr lang="da-DK" sz="20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E2F2BD-F1E2-C743-B848-69D3AC3A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BF3CE04-1ACE-BF43-8B09-D399B1632496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NUVÆRENDE SITUATION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A3BE6E-821B-EE43-B01F-B923F8A5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6" y="2643468"/>
            <a:ext cx="5753100" cy="36957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29BBEF6-0CF6-BD4D-ADEC-09AB8DF6E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665" y="2643468"/>
            <a:ext cx="3233817" cy="1011226"/>
          </a:xfrm>
          <a:prstGeom prst="rect">
            <a:avLst/>
          </a:prstGeom>
        </p:spPr>
      </p:pic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3154B9-0A74-C24C-A56B-71C6CC9E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3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0D738E-7F0E-6841-BC93-F097EDA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F3DE05-0A4B-7141-8CEC-6916E8E750D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MÅL: 180 GRADERS VENDING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532C0E9-DD18-7E41-9038-17B41A958533}"/>
              </a:ext>
            </a:extLst>
          </p:cNvPr>
          <p:cNvSpPr txBox="1"/>
          <p:nvPr/>
        </p:nvSpPr>
        <p:spPr>
          <a:xfrm>
            <a:off x="0" y="2556932"/>
            <a:ext cx="943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VIKLING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AC3DF19-27C5-CD4B-BC54-1E4977898CD1}"/>
              </a:ext>
            </a:extLst>
          </p:cNvPr>
          <p:cNvSpPr txBox="1"/>
          <p:nvPr/>
        </p:nvSpPr>
        <p:spPr>
          <a:xfrm>
            <a:off x="2082801" y="2556932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AF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D78DE32-9870-9C40-A2B0-FBD959FABBAE}"/>
              </a:ext>
            </a:extLst>
          </p:cNvPr>
          <p:cNvSpPr txBox="1"/>
          <p:nvPr/>
        </p:nvSpPr>
        <p:spPr>
          <a:xfrm>
            <a:off x="2065866" y="2564578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UD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8F64C00-C49B-0049-8B34-11315272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CA67B17-D3DB-1E46-85EF-24CB8D2FC3FC}"/>
              </a:ext>
            </a:extLst>
          </p:cNvPr>
          <p:cNvSpPr txBox="1"/>
          <p:nvPr/>
        </p:nvSpPr>
        <p:spPr>
          <a:xfrm>
            <a:off x="2433932" y="4348818"/>
            <a:ext cx="667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NEGATIV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DB735F5C-B35F-4241-9CD0-0CF3DEACDB97}"/>
              </a:ext>
            </a:extLst>
          </p:cNvPr>
          <p:cNvSpPr txBox="1"/>
          <p:nvPr/>
        </p:nvSpPr>
        <p:spPr>
          <a:xfrm>
            <a:off x="2631154" y="4356464"/>
            <a:ext cx="667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</a:t>
            </a:r>
          </a:p>
        </p:txBody>
      </p:sp>
    </p:spTree>
    <p:extLst>
      <p:ext uri="{BB962C8B-B14F-4D97-AF65-F5344CB8AC3E}">
        <p14:creationId xmlns:p14="http://schemas.microsoft.com/office/powerpoint/2010/main" val="28640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0D738E-7F0E-6841-BC93-F097EDA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F3DE05-0A4B-7141-8CEC-6916E8E750D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MÅL: 180 GRADERS VENDING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C62DACA-ABAF-474B-8B5E-B98A96AE3F09}"/>
              </a:ext>
            </a:extLst>
          </p:cNvPr>
          <p:cNvSpPr txBox="1"/>
          <p:nvPr/>
        </p:nvSpPr>
        <p:spPr>
          <a:xfrm>
            <a:off x="4719917" y="985764"/>
            <a:ext cx="4774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DET ER NU ELLER ALDRIG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E9731BF9-DFC1-ED4C-81F8-2775F1B29209}"/>
              </a:ext>
            </a:extLst>
          </p:cNvPr>
          <p:cNvCxnSpPr>
            <a:cxnSpLocks/>
          </p:cNvCxnSpPr>
          <p:nvPr/>
        </p:nvCxnSpPr>
        <p:spPr>
          <a:xfrm>
            <a:off x="1451781" y="1878316"/>
            <a:ext cx="680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6B64A907-49AC-6944-8F03-07BC6BD547D5}"/>
              </a:ext>
            </a:extLst>
          </p:cNvPr>
          <p:cNvSpPr txBox="1"/>
          <p:nvPr/>
        </p:nvSpPr>
        <p:spPr>
          <a:xfrm>
            <a:off x="1496686" y="2143661"/>
            <a:ext cx="16530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Afvikling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Mediestyring af</a:t>
            </a: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Presseomtale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Nedlæggelse af</a:t>
            </a: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Arbejdspladser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Arbejdsløshed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Fraflytning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C97E2E59-9F5E-3C40-A2D6-F630AE15733E}"/>
              </a:ext>
            </a:extLst>
          </p:cNvPr>
          <p:cNvSpPr txBox="1"/>
          <p:nvPr/>
        </p:nvSpPr>
        <p:spPr>
          <a:xfrm>
            <a:off x="6552340" y="2143661"/>
            <a:ext cx="2123466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Udvikling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Eksport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Lokal styring af</a:t>
            </a: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Presseomtale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Oprettelse af</a:t>
            </a: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Arbejdspladser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Varigt beskæftigelse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Tilflytning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96FE7883-319E-C744-B7F5-82C42240F753}"/>
              </a:ext>
            </a:extLst>
          </p:cNvPr>
          <p:cNvCxnSpPr>
            <a:cxnSpLocks/>
          </p:cNvCxnSpPr>
          <p:nvPr/>
        </p:nvCxnSpPr>
        <p:spPr>
          <a:xfrm>
            <a:off x="2386446" y="4396721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5315E60F-CB9B-1A49-849E-A18E2D02929F}"/>
              </a:ext>
            </a:extLst>
          </p:cNvPr>
          <p:cNvCxnSpPr>
            <a:cxnSpLocks/>
          </p:cNvCxnSpPr>
          <p:nvPr/>
        </p:nvCxnSpPr>
        <p:spPr>
          <a:xfrm>
            <a:off x="2386446" y="5228327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868379E8-25DE-0C4A-8E25-543F4F514E17}"/>
              </a:ext>
            </a:extLst>
          </p:cNvPr>
          <p:cNvCxnSpPr>
            <a:cxnSpLocks/>
          </p:cNvCxnSpPr>
          <p:nvPr/>
        </p:nvCxnSpPr>
        <p:spPr>
          <a:xfrm>
            <a:off x="7609590" y="4396721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CFF399D5-9581-2346-BD2F-491AF4FBAF5D}"/>
              </a:ext>
            </a:extLst>
          </p:cNvPr>
          <p:cNvCxnSpPr>
            <a:cxnSpLocks/>
          </p:cNvCxnSpPr>
          <p:nvPr/>
        </p:nvCxnSpPr>
        <p:spPr>
          <a:xfrm>
            <a:off x="7616113" y="5158503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felt 26">
            <a:extLst>
              <a:ext uri="{FF2B5EF4-FFF2-40B4-BE49-F238E27FC236}">
                <a16:creationId xmlns:a16="http://schemas.microsoft.com/office/drawing/2014/main" id="{6974BD2C-2641-6946-A54C-2D8B97A8B954}"/>
              </a:ext>
            </a:extLst>
          </p:cNvPr>
          <p:cNvSpPr txBox="1"/>
          <p:nvPr/>
        </p:nvSpPr>
        <p:spPr>
          <a:xfrm>
            <a:off x="1361840" y="6091554"/>
            <a:ext cx="1922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1"/>
                </a:solidFill>
              </a:rPr>
              <a:t>ET STED AT BO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874BF5-ACF4-7946-B231-5E63B98366A4}"/>
              </a:ext>
            </a:extLst>
          </p:cNvPr>
          <p:cNvSpPr txBox="1"/>
          <p:nvPr/>
        </p:nvSpPr>
        <p:spPr>
          <a:xfrm>
            <a:off x="5714780" y="6091554"/>
            <a:ext cx="3455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1"/>
                </a:solidFill>
              </a:rPr>
              <a:t>ET </a:t>
            </a:r>
            <a:r>
              <a:rPr lang="da-DK" sz="2000" b="1" u="sng" dirty="0">
                <a:solidFill>
                  <a:schemeClr val="accent1"/>
                </a:solidFill>
              </a:rPr>
              <a:t>ATTRAKTIVT</a:t>
            </a:r>
            <a:r>
              <a:rPr lang="da-DK" sz="2000" b="1" dirty="0">
                <a:solidFill>
                  <a:schemeClr val="accent1"/>
                </a:solidFill>
              </a:rPr>
              <a:t> STED AT BO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DB02C7D-6DA1-0D45-9DDA-FAD364F2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6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4583" y="1985778"/>
            <a:ext cx="8596668" cy="4872222"/>
          </a:xfrm>
        </p:spPr>
        <p:txBody>
          <a:bodyPr>
            <a:noAutofit/>
          </a:bodyPr>
          <a:lstStyle/>
          <a:p>
            <a:r>
              <a:rPr lang="da-DK" sz="2000" b="1" dirty="0">
                <a:latin typeface="Franklin Gothic Book" panose="020B0503020102020204" pitchFamily="34" charset="0"/>
              </a:rPr>
              <a:t>Samarbejde og hurtigt arbejde; prioritering af borgernes interesser først og fremmest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Infrastruktur skal være up to date med resten af verden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Erhvervsudviklingsmuligheder skabes ved planlægning og samarbejde samt byplan/anlægsplaner skal være langsigtede og foran tidsplan.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Børnehaver og vuggestuer skal fungere optimalt.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Folkeskoler skal løftes op på et langt højere plan og have tilført nye kræfter.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Bolig masse skal opgraderes og renoveres/saneres tidssvarende.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Kulturlivet skal udbygges og gøres attraktivt for alle aldersgrupper.</a:t>
            </a:r>
          </a:p>
          <a:p>
            <a:r>
              <a:rPr lang="da-DK" sz="2000" b="1" dirty="0">
                <a:latin typeface="Franklin Gothic Book" panose="020B0503020102020204" pitchFamily="34" charset="0"/>
              </a:rPr>
              <a:t>Økonomisk tiltro til Sydgrønland og opbakning fra politikere til udvikling.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CC5D7F3-EDE5-B642-931A-9F2A9233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461E29C-978A-084D-9AD3-F914230F9CBC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SÅDAN VENDER VI KAJAKKEN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E9E00F2-D002-F74D-8227-904E647AB60A}"/>
              </a:ext>
            </a:extLst>
          </p:cNvPr>
          <p:cNvSpPr txBox="1"/>
          <p:nvPr/>
        </p:nvSpPr>
        <p:spPr>
          <a:xfrm>
            <a:off x="4719917" y="985764"/>
            <a:ext cx="4839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FOR AT KOMME PÅ RET KØL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65133B9-5198-B348-B90A-C4661FC4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6859" y="1663048"/>
            <a:ext cx="9022976" cy="3880773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Franklin Gothic Book" panose="020B0503020102020204" pitchFamily="34" charset="0"/>
              </a:rPr>
              <a:t>Komme med bedste anbefalinger til kommunalbestyrelsen for erhvervsudvikling i hele Kommune Kujalleq – på kort- og lang sigt – således at vi får vendt afvikling til udvikling i hele kommunen hurtigst muligt.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>
                <a:latin typeface="Franklin Gothic Book" panose="020B0503020102020204" pitchFamily="34" charset="0"/>
              </a:rPr>
              <a:t>Skal medvirke til at skabe tættere samarbejde mellem kommunen, erhvervslivet og uddannelsesinstitutioner.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>
                <a:latin typeface="Franklin Gothic Book" panose="020B0503020102020204" pitchFamily="34" charset="0"/>
              </a:rPr>
              <a:t>Ansættelse og styring af ressourcer til dette formål.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DF65059-4383-3043-BDA0-DFAEF585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A204C78-9BFD-184F-A4FE-1EA37457BD56}"/>
              </a:ext>
            </a:extLst>
          </p:cNvPr>
          <p:cNvSpPr txBox="1">
            <a:spLocks/>
          </p:cNvSpPr>
          <p:nvPr/>
        </p:nvSpPr>
        <p:spPr>
          <a:xfrm>
            <a:off x="0" y="537881"/>
            <a:ext cx="9439835" cy="84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ERHVERVSRÅDETS FORMÅL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BD11726-AE52-EA4E-99D4-EC174442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4584" y="2160589"/>
            <a:ext cx="8596668" cy="388077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1 års plan, afhængig af politiske beslutninger, udarbejdes nu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3 års plan 2020-2023, færdig 2019</a:t>
            </a: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5 års plan 2021-2025, færdig medio 2020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10 års plan, justeres og opdateres løbende i takt med udvikling således at man følger erhvervsudviklingen nøje og har en klar strategi for hvad der er behov for i hele kommunen som kræver langsigtet planlægning.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3734D8-A666-7F4C-894A-D95373D9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AE8E1D9-535C-0E44-8BED-109D1E9A80B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ERHVERVSUDVIKLINGSPLAN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3F1BC5-73BC-8245-97AA-DB33B5F808FD}"/>
              </a:ext>
            </a:extLst>
          </p:cNvPr>
          <p:cNvSpPr txBox="1"/>
          <p:nvPr/>
        </p:nvSpPr>
        <p:spPr>
          <a:xfrm>
            <a:off x="4719917" y="985764"/>
            <a:ext cx="43396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 KOMMUNE KUJALLEQ	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1E02223-C644-C044-A58E-DB619620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1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AD67956B-D3B8-2B45-9CE0-7E56BBC23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6" t="2533" r="37948" b="-310"/>
          <a:stretch/>
        </p:blipFill>
        <p:spPr>
          <a:xfrm>
            <a:off x="991809" y="2334772"/>
            <a:ext cx="1389984" cy="200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76A70344-792E-DB48-AE46-3D0103833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220" y="2356447"/>
            <a:ext cx="1514620" cy="200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648325C7-9860-F445-A4F6-097EBA8A1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3" r="21686"/>
          <a:stretch/>
        </p:blipFill>
        <p:spPr>
          <a:xfrm>
            <a:off x="2575410" y="2339083"/>
            <a:ext cx="1721879" cy="2013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FF9B7DBB-FA42-6047-89B9-7A43F65DC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10"/>
          <a:stretch/>
        </p:blipFill>
        <p:spPr>
          <a:xfrm>
            <a:off x="4490906" y="2347785"/>
            <a:ext cx="1110249" cy="2022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82AE8ED3-2D59-1A44-A2B2-649251C1FA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17" t="6250" r="3784" b="16900"/>
          <a:stretch/>
        </p:blipFill>
        <p:spPr>
          <a:xfrm>
            <a:off x="5794772" y="2347785"/>
            <a:ext cx="1414372" cy="2035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2F18B327-41DA-714A-AA86-96226A7E5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761" y="2352096"/>
            <a:ext cx="2013842" cy="201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F04B978B-36F4-9145-8F49-D6B4751B9F81}"/>
              </a:ext>
            </a:extLst>
          </p:cNvPr>
          <p:cNvSpPr txBox="1"/>
          <p:nvPr/>
        </p:nvSpPr>
        <p:spPr>
          <a:xfrm>
            <a:off x="991809" y="4588629"/>
            <a:ext cx="138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Formand</a:t>
            </a:r>
          </a:p>
          <a:p>
            <a:r>
              <a:rPr lang="da-DK" dirty="0"/>
              <a:t>Rasmus C.</a:t>
            </a:r>
          </a:p>
          <a:p>
            <a:r>
              <a:rPr lang="da-DK" dirty="0"/>
              <a:t>Rasmussen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3C2E0367-CE97-3647-A041-1468E43534BF}"/>
              </a:ext>
            </a:extLst>
          </p:cNvPr>
          <p:cNvSpPr txBox="1"/>
          <p:nvPr/>
        </p:nvSpPr>
        <p:spPr>
          <a:xfrm>
            <a:off x="9510866" y="4650220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Borgmester</a:t>
            </a:r>
          </a:p>
          <a:p>
            <a:r>
              <a:rPr lang="da-DK" dirty="0"/>
              <a:t>Kiista P. Isaksen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50D979DB-31CB-654A-99A9-7318E48667FC}"/>
              </a:ext>
            </a:extLst>
          </p:cNvPr>
          <p:cNvSpPr txBox="1"/>
          <p:nvPr/>
        </p:nvSpPr>
        <p:spPr>
          <a:xfrm>
            <a:off x="2520167" y="4588629"/>
            <a:ext cx="1777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Næste Formand / Qaqortoq</a:t>
            </a:r>
          </a:p>
          <a:p>
            <a:r>
              <a:rPr lang="da-DK" dirty="0"/>
              <a:t>Johan Arne</a:t>
            </a:r>
          </a:p>
          <a:p>
            <a:r>
              <a:rPr lang="da-DK" dirty="0"/>
              <a:t>Fleischer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71A65E3-8098-7546-88DE-7F607661514B}"/>
              </a:ext>
            </a:extLst>
          </p:cNvPr>
          <p:cNvSpPr txBox="1"/>
          <p:nvPr/>
        </p:nvSpPr>
        <p:spPr>
          <a:xfrm>
            <a:off x="4408238" y="4592245"/>
            <a:ext cx="137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Narsaq</a:t>
            </a:r>
          </a:p>
          <a:p>
            <a:r>
              <a:rPr lang="da-DK" dirty="0" err="1"/>
              <a:t>Pavia</a:t>
            </a:r>
            <a:r>
              <a:rPr lang="da-DK" dirty="0"/>
              <a:t>-Peter</a:t>
            </a:r>
          </a:p>
          <a:p>
            <a:r>
              <a:rPr lang="da-DK" dirty="0"/>
              <a:t>Fontain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CECF0C0-C0D1-884E-AD69-D70990F4280C}"/>
              </a:ext>
            </a:extLst>
          </p:cNvPr>
          <p:cNvSpPr txBox="1"/>
          <p:nvPr/>
        </p:nvSpPr>
        <p:spPr>
          <a:xfrm>
            <a:off x="5706985" y="4588629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Nanortalik</a:t>
            </a:r>
          </a:p>
          <a:p>
            <a:r>
              <a:rPr lang="da-DK" dirty="0"/>
              <a:t>Poul-Erik</a:t>
            </a:r>
          </a:p>
          <a:p>
            <a:r>
              <a:rPr lang="da-DK" dirty="0"/>
              <a:t>Frederiksen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94D8AF4-2F10-744A-9583-574F41D0573E}"/>
              </a:ext>
            </a:extLst>
          </p:cNvPr>
          <p:cNvSpPr txBox="1"/>
          <p:nvPr/>
        </p:nvSpPr>
        <p:spPr>
          <a:xfrm>
            <a:off x="7314616" y="4588629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Narsarsuaq</a:t>
            </a:r>
          </a:p>
          <a:p>
            <a:r>
              <a:rPr lang="da-DK" dirty="0"/>
              <a:t>Storch</a:t>
            </a:r>
          </a:p>
          <a:p>
            <a:r>
              <a:rPr lang="da-DK" dirty="0"/>
              <a:t>Lund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B111009-9379-234C-860A-CBF580E7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663" y="6381869"/>
            <a:ext cx="1596292" cy="404614"/>
          </a:xfrm>
        </p:spPr>
        <p:txBody>
          <a:bodyPr/>
          <a:lstStyle/>
          <a:p>
            <a:pPr algn="l"/>
            <a:fld id="{4FAB73BC-B049-4115-A692-8D63A059BFB8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E932E82-C329-8C4F-89AD-8F6EDCA5F15B}"/>
              </a:ext>
            </a:extLst>
          </p:cNvPr>
          <p:cNvSpPr txBox="1">
            <a:spLocks/>
          </p:cNvSpPr>
          <p:nvPr/>
        </p:nvSpPr>
        <p:spPr>
          <a:xfrm>
            <a:off x="0" y="537881"/>
            <a:ext cx="9439835" cy="84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ERHVERVSRÅDETS MEDLEMMER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B3A0D50C-A82F-5846-B44B-DB2BF6387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0" y="1434445"/>
            <a:ext cx="9022976" cy="5404755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Franklin Gothic Book" panose="020B0503020102020204" pitchFamily="34" charset="0"/>
              </a:rPr>
              <a:t>Den 14. December 2018 blev 6 erhvervsråd medlemmer valgt under generalforsamlingen. Medlemskab varer 4 år.</a:t>
            </a: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>
                <a:latin typeface="Franklin Gothic Book" panose="020B0503020102020204" pitchFamily="34" charset="0"/>
              </a:rPr>
              <a:t>Medlemmer er ægte borgere, der frivilligt arbejder for at skabe et bedre liv for hele befolkningen i Kommune Kujalleq.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E8772EA4-9C0B-0C4B-B009-985007F23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18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9378</TotalTime>
  <Words>1446</Words>
  <Application>Microsoft Macintosh PowerPoint</Application>
  <PresentationFormat>Widescreen</PresentationFormat>
  <Paragraphs>291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Franklin Gothic Book</vt:lpstr>
      <vt:lpstr>Trebuchet MS</vt:lpstr>
      <vt:lpstr>Wingdings 3</vt:lpstr>
      <vt:lpstr>Facet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 Kujalleq Erhvervsråd</dc:title>
  <dc:creator>Rasmus Chr. Rasmussen</dc:creator>
  <cp:lastModifiedBy>Sarah Woodall</cp:lastModifiedBy>
  <cp:revision>214</cp:revision>
  <dcterms:created xsi:type="dcterms:W3CDTF">2019-01-13T17:06:27Z</dcterms:created>
  <dcterms:modified xsi:type="dcterms:W3CDTF">2019-02-08T02:33:16Z</dcterms:modified>
</cp:coreProperties>
</file>